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6.jpeg"/></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 name="Picture 100"/>
          <p:cNvPicPr/>
          <p:nvPr/>
        </p:nvPicPr>
        <p:blipFill>
          <a:blip r:embed="rId1"/>
          <a:stretch>
            <a:fillRect/>
          </a:stretch>
        </p:blipFill>
        <p:spPr>
          <a:xfrm>
            <a:off x="195580" y="114935"/>
            <a:ext cx="11790680" cy="6628130"/>
          </a:xfrm>
          <a:prstGeom prst="rect">
            <a:avLst/>
          </a:prstGeom>
          <a:noFill/>
          <a:ln w="9525">
            <a:noFill/>
          </a:ln>
          <a:effectLst>
            <a:glow rad="127000">
              <a:schemeClr val="bg1">
                <a:alpha val="100000"/>
              </a:schemeClr>
            </a:glow>
            <a:softEdge rad="546100"/>
          </a:effectLst>
        </p:spPr>
      </p:pic>
      <p:sp>
        <p:nvSpPr>
          <p:cNvPr id="6" name="Text Box 5"/>
          <p:cNvSpPr txBox="1"/>
          <p:nvPr/>
        </p:nvSpPr>
        <p:spPr>
          <a:xfrm>
            <a:off x="2099310" y="1430020"/>
            <a:ext cx="7983220" cy="3107690"/>
          </a:xfrm>
          <a:prstGeom prst="rect">
            <a:avLst/>
          </a:prstGeom>
          <a:solidFill>
            <a:srgbClr val="0070C0"/>
          </a:solidFill>
          <a:effectLst>
            <a:glow rad="1003300">
              <a:schemeClr val="accent1">
                <a:lumMod val="50000"/>
                <a:alpha val="42000"/>
              </a:schemeClr>
            </a:glow>
            <a:softEdge rad="381000"/>
          </a:effectLst>
        </p:spPr>
        <p:txBody>
          <a:bodyPr wrap="square" rtlCol="0">
            <a:spAutoFit/>
          </a:bodyPr>
          <a:p>
            <a:r>
              <a:rPr lang="en-US" sz="2800">
                <a:solidFill>
                  <a:schemeClr val="bg1"/>
                </a:solidFill>
              </a:rPr>
              <a:t>Gourment Paradise is one of 1st food ordering platform that caters to multiple cusines using fresh, healthy and nutritional ingredients to provide your great tase to your door step.</a:t>
            </a:r>
            <a:endParaRPr lang="en-US" sz="2800">
              <a:solidFill>
                <a:schemeClr val="bg1"/>
              </a:solidFill>
            </a:endParaRPr>
          </a:p>
          <a:p>
            <a:r>
              <a:rPr lang="en-US" sz="2800">
                <a:solidFill>
                  <a:schemeClr val="bg1"/>
                </a:solidFill>
              </a:rPr>
              <a:t>We started in 2022 in post pandemic era and has successfully setup our central kitchen and online mobile ordering platform. </a:t>
            </a:r>
            <a:endParaRPr lang="en-US" sz="280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2" name="Content Placeholder 101"/>
          <p:cNvPicPr>
            <a:picLocks noChangeAspect="1"/>
          </p:cNvPicPr>
          <p:nvPr>
            <p:ph sz="half" idx="1"/>
          </p:nvPr>
        </p:nvPicPr>
        <p:blipFill>
          <a:blip r:embed="rId1"/>
          <a:stretch>
            <a:fillRect/>
          </a:stretch>
        </p:blipFill>
        <p:spPr>
          <a:xfrm>
            <a:off x="594360" y="883920"/>
            <a:ext cx="5034915" cy="3776345"/>
          </a:xfrm>
          <a:prstGeom prst="rect">
            <a:avLst/>
          </a:prstGeom>
          <a:noFill/>
          <a:ln w="9525">
            <a:noFill/>
          </a:ln>
        </p:spPr>
      </p:pic>
      <p:pic>
        <p:nvPicPr>
          <p:cNvPr id="103" name="Content Placeholder 102"/>
          <p:cNvPicPr/>
          <p:nvPr>
            <p:ph sz="half" idx="2"/>
          </p:nvPr>
        </p:nvPicPr>
        <p:blipFill>
          <a:blip r:embed="rId2"/>
          <a:stretch>
            <a:fillRect/>
          </a:stretch>
        </p:blipFill>
        <p:spPr>
          <a:xfrm>
            <a:off x="6049010" y="991235"/>
            <a:ext cx="5555615" cy="5436235"/>
          </a:xfrm>
          <a:prstGeom prst="rect">
            <a:avLst/>
          </a:prstGeom>
          <a:noFill/>
          <a:ln w="9525">
            <a:noFill/>
          </a:ln>
        </p:spPr>
      </p:pic>
      <p:pic>
        <p:nvPicPr>
          <p:cNvPr id="104" name="Picture 103"/>
          <p:cNvPicPr/>
          <p:nvPr/>
        </p:nvPicPr>
        <p:blipFill>
          <a:blip r:embed="rId3"/>
          <a:stretch>
            <a:fillRect/>
          </a:stretch>
        </p:blipFill>
        <p:spPr>
          <a:xfrm>
            <a:off x="557530" y="4801235"/>
            <a:ext cx="5071745" cy="1747520"/>
          </a:xfrm>
          <a:prstGeom prst="rect">
            <a:avLst/>
          </a:prstGeom>
          <a:noFill/>
          <a:ln w="9525">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7005955" y="699770"/>
            <a:ext cx="4909185" cy="4799965"/>
          </a:xfrm>
          <a:prstGeom prst="rect">
            <a:avLst/>
          </a:prstGeom>
          <a:noFill/>
        </p:spPr>
        <p:txBody>
          <a:bodyPr wrap="square" rtlCol="0" anchor="t">
            <a:spAutoFit/>
          </a:bodyPr>
          <a:p>
            <a:r>
              <a:rPr lang="en-US" b="1">
                <a:gradFill>
                  <a:gsLst>
                    <a:gs pos="0">
                      <a:srgbClr val="007BD3"/>
                    </a:gs>
                    <a:gs pos="100000">
                      <a:srgbClr val="034373"/>
                    </a:gs>
                  </a:gsLst>
                  <a:lin scaled="0"/>
                </a:gradFill>
              </a:rPr>
              <a:t>DELIVERY POLICY and COST</a:t>
            </a:r>
            <a:endParaRPr lang="en-US" b="1">
              <a:gradFill>
                <a:gsLst>
                  <a:gs pos="0">
                    <a:srgbClr val="007BD3"/>
                  </a:gs>
                  <a:gs pos="100000">
                    <a:srgbClr val="034373"/>
                  </a:gs>
                </a:gsLst>
                <a:lin scaled="0"/>
              </a:gradFill>
            </a:endParaRPr>
          </a:p>
          <a:p>
            <a:endParaRPr lang="en-US"/>
          </a:p>
          <a:p>
            <a:r>
              <a:rPr lang="en-US"/>
              <a:t>For orders below $60, a flat delivery rate of $8 will be incurred. Free delivery above $60.00.</a:t>
            </a:r>
            <a:endParaRPr lang="en-US"/>
          </a:p>
          <a:p>
            <a:endParaRPr lang="en-US"/>
          </a:p>
          <a:p>
            <a:r>
              <a:rPr lang="en-US"/>
              <a:t>DELIVERY SCHEDULE</a:t>
            </a:r>
            <a:endParaRPr lang="en-US"/>
          </a:p>
          <a:p>
            <a:endParaRPr lang="en-US"/>
          </a:p>
          <a:p>
            <a:r>
              <a:rPr lang="en-US"/>
              <a:t>We deliver on Tuesdays through Sundays, 8am – 5pm. Our drivers will inform you prior delivery via text message or phone call to let you know your orders are on the way to you next.</a:t>
            </a:r>
            <a:endParaRPr lang="en-US"/>
          </a:p>
          <a:p>
            <a:endParaRPr lang="en-US"/>
          </a:p>
          <a:p>
            <a:r>
              <a:rPr lang="en-US"/>
              <a:t>In the event of unforeseen circumstances such as heavy traffic jam or vehicle breakdown, our drivers will get in touch with you asap to notify of the possible delay.</a:t>
            </a:r>
            <a:endParaRPr lang="en-US"/>
          </a:p>
          <a:p>
            <a:endParaRPr lang="en-US"/>
          </a:p>
        </p:txBody>
      </p:sp>
      <p:pic>
        <p:nvPicPr>
          <p:cNvPr id="105" name="Content Placeholder 104"/>
          <p:cNvPicPr/>
          <p:nvPr>
            <p:ph sz="half" idx="1"/>
          </p:nvPr>
        </p:nvPicPr>
        <p:blipFill>
          <a:blip r:embed="rId1"/>
          <a:stretch>
            <a:fillRect/>
          </a:stretch>
        </p:blipFill>
        <p:spPr>
          <a:xfrm>
            <a:off x="967740" y="699770"/>
            <a:ext cx="5713730" cy="5255895"/>
          </a:xfrm>
          <a:prstGeom prst="rect">
            <a:avLst/>
          </a:prstGeom>
          <a:noFill/>
          <a:ln w="9525">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Rectangles 4"/>
          <p:cNvSpPr/>
          <p:nvPr/>
        </p:nvSpPr>
        <p:spPr>
          <a:xfrm>
            <a:off x="492125" y="93980"/>
            <a:ext cx="3303905" cy="5937885"/>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Rectangles 5"/>
          <p:cNvSpPr/>
          <p:nvPr/>
        </p:nvSpPr>
        <p:spPr>
          <a:xfrm>
            <a:off x="4408170" y="93345"/>
            <a:ext cx="3462655" cy="5938520"/>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Rectangles 6"/>
          <p:cNvSpPr/>
          <p:nvPr/>
        </p:nvSpPr>
        <p:spPr>
          <a:xfrm>
            <a:off x="8385175" y="93980"/>
            <a:ext cx="3303905" cy="5938520"/>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07" name="Content Placeholder 106"/>
          <p:cNvPicPr>
            <a:picLocks noChangeAspect="1"/>
          </p:cNvPicPr>
          <p:nvPr>
            <p:ph sz="half" idx="1"/>
          </p:nvPr>
        </p:nvPicPr>
        <p:blipFill>
          <a:blip r:embed="rId1"/>
          <a:stretch>
            <a:fillRect/>
          </a:stretch>
        </p:blipFill>
        <p:spPr>
          <a:xfrm>
            <a:off x="5245735" y="6144895"/>
            <a:ext cx="1504950" cy="803275"/>
          </a:xfrm>
          <a:prstGeom prst="rect">
            <a:avLst/>
          </a:prstGeom>
          <a:noFill/>
          <a:ln w="9525">
            <a:noFill/>
          </a:ln>
        </p:spPr>
      </p:pic>
      <p:pic>
        <p:nvPicPr>
          <p:cNvPr id="13" name="Picture 12"/>
          <p:cNvPicPr>
            <a:picLocks noChangeAspect="1"/>
          </p:cNvPicPr>
          <p:nvPr/>
        </p:nvPicPr>
        <p:blipFill>
          <a:blip r:embed="rId2"/>
          <a:stretch>
            <a:fillRect/>
          </a:stretch>
        </p:blipFill>
        <p:spPr>
          <a:xfrm>
            <a:off x="8660765" y="725805"/>
            <a:ext cx="2948305" cy="2542540"/>
          </a:xfrm>
          <a:prstGeom prst="rect">
            <a:avLst/>
          </a:prstGeom>
        </p:spPr>
      </p:pic>
      <p:pic>
        <p:nvPicPr>
          <p:cNvPr id="14" name="Picture 13"/>
          <p:cNvPicPr>
            <a:picLocks noChangeAspect="1"/>
          </p:cNvPicPr>
          <p:nvPr/>
        </p:nvPicPr>
        <p:blipFill>
          <a:blip r:embed="rId3"/>
          <a:stretch>
            <a:fillRect/>
          </a:stretch>
        </p:blipFill>
        <p:spPr>
          <a:xfrm>
            <a:off x="4601210" y="750570"/>
            <a:ext cx="3067685" cy="2609850"/>
          </a:xfrm>
          <a:prstGeom prst="rect">
            <a:avLst/>
          </a:prstGeom>
        </p:spPr>
      </p:pic>
      <p:pic>
        <p:nvPicPr>
          <p:cNvPr id="16" name="Content Placeholder 15"/>
          <p:cNvPicPr>
            <a:picLocks noChangeAspect="1"/>
          </p:cNvPicPr>
          <p:nvPr>
            <p:ph sz="half" idx="2"/>
          </p:nvPr>
        </p:nvPicPr>
        <p:blipFill>
          <a:blip r:embed="rId4"/>
          <a:stretch>
            <a:fillRect/>
          </a:stretch>
        </p:blipFill>
        <p:spPr>
          <a:xfrm>
            <a:off x="700405" y="645160"/>
            <a:ext cx="2886710" cy="2703195"/>
          </a:xfrm>
          <a:prstGeom prst="rect">
            <a:avLst/>
          </a:prstGeom>
        </p:spPr>
      </p:pic>
      <p:sp>
        <p:nvSpPr>
          <p:cNvPr id="17" name="Text Box 16"/>
          <p:cNvSpPr txBox="1"/>
          <p:nvPr/>
        </p:nvSpPr>
        <p:spPr>
          <a:xfrm>
            <a:off x="592455" y="3478530"/>
            <a:ext cx="3103245" cy="2461260"/>
          </a:xfrm>
          <a:prstGeom prst="rect">
            <a:avLst/>
          </a:prstGeom>
          <a:noFill/>
        </p:spPr>
        <p:txBody>
          <a:bodyPr wrap="square" rtlCol="0">
            <a:spAutoFit/>
          </a:bodyPr>
          <a:p>
            <a:r>
              <a:rPr lang="en-US" sz="1400"/>
              <a:t>This is the most basic and simplest cooked pasta sauce, hence it is the benchmark of a good Italian home cook. This one boats of being among the original Italian recipes of pasta. easy and quick, this pasta recipe can be made under half an hour. Serve as a breakfast, pack for kid's tiffin or savour as an evening snack. You can even cook this for a casual and lazy dinner and pair this up with red wine.</a:t>
            </a:r>
            <a:endParaRPr lang="en-US" sz="1400"/>
          </a:p>
        </p:txBody>
      </p:sp>
      <p:sp>
        <p:nvSpPr>
          <p:cNvPr id="18" name="Text Box 17"/>
          <p:cNvSpPr txBox="1"/>
          <p:nvPr/>
        </p:nvSpPr>
        <p:spPr>
          <a:xfrm>
            <a:off x="1174750" y="215900"/>
            <a:ext cx="1654175" cy="368300"/>
          </a:xfrm>
          <a:prstGeom prst="rect">
            <a:avLst/>
          </a:prstGeom>
          <a:noFill/>
        </p:spPr>
        <p:txBody>
          <a:bodyPr wrap="none" rtlCol="0">
            <a:spAutoFit/>
          </a:bodyPr>
          <a:p>
            <a:r>
              <a:rPr lang="en-US"/>
              <a:t>Pasta De Lasalle</a:t>
            </a:r>
            <a:endParaRPr lang="en-US"/>
          </a:p>
        </p:txBody>
      </p:sp>
      <p:sp>
        <p:nvSpPr>
          <p:cNvPr id="19" name="Text Box 18"/>
          <p:cNvSpPr txBox="1"/>
          <p:nvPr/>
        </p:nvSpPr>
        <p:spPr>
          <a:xfrm>
            <a:off x="4495165" y="3478530"/>
            <a:ext cx="3279140" cy="2030095"/>
          </a:xfrm>
          <a:prstGeom prst="rect">
            <a:avLst/>
          </a:prstGeom>
          <a:noFill/>
        </p:spPr>
        <p:txBody>
          <a:bodyPr wrap="square" rtlCol="0" anchor="t">
            <a:spAutoFit/>
          </a:bodyPr>
          <a:p>
            <a:r>
              <a:rPr lang="en-US" sz="1400"/>
              <a:t>A plateful of buttery risotto with the goodness of mushrooms. A healthy bowl of mushroom risotto has benefits more than you can think. A great source of protein, powerful antioxidant and even has cancer-fighting properties. This risotto recipe with mushrooms is a delicious recipe besides being easy and quick! Great to feed a hungry horde!</a:t>
            </a:r>
            <a:endParaRPr lang="en-US" sz="1400"/>
          </a:p>
        </p:txBody>
      </p:sp>
      <p:sp>
        <p:nvSpPr>
          <p:cNvPr id="20" name="Text Box 19"/>
          <p:cNvSpPr txBox="1"/>
          <p:nvPr/>
        </p:nvSpPr>
        <p:spPr>
          <a:xfrm>
            <a:off x="5207635" y="313055"/>
            <a:ext cx="1914525" cy="368300"/>
          </a:xfrm>
          <a:prstGeom prst="rect">
            <a:avLst/>
          </a:prstGeom>
          <a:noFill/>
        </p:spPr>
        <p:txBody>
          <a:bodyPr wrap="none" rtlCol="0">
            <a:spAutoFit/>
          </a:bodyPr>
          <a:p>
            <a:r>
              <a:rPr lang="en-US"/>
              <a:t>Mushroom Risotto</a:t>
            </a:r>
            <a:endParaRPr lang="en-US"/>
          </a:p>
        </p:txBody>
      </p:sp>
      <p:sp>
        <p:nvSpPr>
          <p:cNvPr id="21" name="Text Box 20"/>
          <p:cNvSpPr txBox="1"/>
          <p:nvPr/>
        </p:nvSpPr>
        <p:spPr>
          <a:xfrm>
            <a:off x="8586470" y="3543935"/>
            <a:ext cx="2868295" cy="1814830"/>
          </a:xfrm>
          <a:prstGeom prst="rect">
            <a:avLst/>
          </a:prstGeom>
          <a:noFill/>
        </p:spPr>
        <p:txBody>
          <a:bodyPr wrap="square" rtlCol="0">
            <a:spAutoFit/>
          </a:bodyPr>
          <a:p>
            <a:r>
              <a:rPr lang="en-US" sz="1400"/>
              <a:t>An antipasto dish, bruschetta has grilled bread topped with veggies, rubbed garlic and tomato mix. A country bread sliced and topped with different toppings - the evergreen tomato-basil and an inventive mushroom-garlic. The classic Italian starter!</a:t>
            </a:r>
            <a:endParaRPr lang="en-US" sz="1400"/>
          </a:p>
        </p:txBody>
      </p:sp>
      <p:sp>
        <p:nvSpPr>
          <p:cNvPr id="22" name="Text Box 21"/>
          <p:cNvSpPr txBox="1"/>
          <p:nvPr/>
        </p:nvSpPr>
        <p:spPr>
          <a:xfrm>
            <a:off x="9063355" y="276860"/>
            <a:ext cx="1233170" cy="368300"/>
          </a:xfrm>
          <a:prstGeom prst="rect">
            <a:avLst/>
          </a:prstGeom>
          <a:noFill/>
        </p:spPr>
        <p:txBody>
          <a:bodyPr wrap="none" rtlCol="0">
            <a:spAutoFit/>
          </a:bodyPr>
          <a:p>
            <a:r>
              <a:rPr lang="en-US"/>
              <a:t>Bruschetta </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Rectangles 4"/>
          <p:cNvSpPr/>
          <p:nvPr/>
        </p:nvSpPr>
        <p:spPr>
          <a:xfrm>
            <a:off x="492125" y="93980"/>
            <a:ext cx="3303905" cy="5937885"/>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Rectangles 5"/>
          <p:cNvSpPr/>
          <p:nvPr/>
        </p:nvSpPr>
        <p:spPr>
          <a:xfrm>
            <a:off x="4408170" y="93345"/>
            <a:ext cx="3462655" cy="5938520"/>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Rectangles 6"/>
          <p:cNvSpPr/>
          <p:nvPr/>
        </p:nvSpPr>
        <p:spPr>
          <a:xfrm>
            <a:off x="8385175" y="93980"/>
            <a:ext cx="3303905" cy="5938520"/>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07" name="Content Placeholder 106"/>
          <p:cNvPicPr>
            <a:picLocks noChangeAspect="1"/>
          </p:cNvPicPr>
          <p:nvPr>
            <p:ph sz="half" idx="1"/>
          </p:nvPr>
        </p:nvPicPr>
        <p:blipFill>
          <a:blip r:embed="rId1"/>
          <a:stretch>
            <a:fillRect/>
          </a:stretch>
        </p:blipFill>
        <p:spPr>
          <a:xfrm>
            <a:off x="5245735" y="6144895"/>
            <a:ext cx="1504950" cy="803275"/>
          </a:xfrm>
          <a:prstGeom prst="rect">
            <a:avLst/>
          </a:prstGeom>
          <a:noFill/>
          <a:ln w="9525">
            <a:noFill/>
          </a:ln>
        </p:spPr>
      </p:pic>
      <p:sp>
        <p:nvSpPr>
          <p:cNvPr id="17" name="Text Box 16"/>
          <p:cNvSpPr txBox="1"/>
          <p:nvPr/>
        </p:nvSpPr>
        <p:spPr>
          <a:xfrm>
            <a:off x="592455" y="3478530"/>
            <a:ext cx="3103245" cy="1383665"/>
          </a:xfrm>
          <a:prstGeom prst="rect">
            <a:avLst/>
          </a:prstGeom>
          <a:noFill/>
        </p:spPr>
        <p:txBody>
          <a:bodyPr wrap="square" rtlCol="0">
            <a:spAutoFit/>
          </a:bodyPr>
          <a:p>
            <a:r>
              <a:rPr lang="en-US" sz="1400"/>
              <a:t>Kung Pao Chicken (宫保鸡丁 gōngbào jīdīng) is a famous Sichuan-style specialty, popular with both Chinese and foreigners. The major ingredients are diced chicken, dried chili, cucumber, and fried peanuts (or cashews).</a:t>
            </a:r>
            <a:endParaRPr lang="en-US" sz="1400"/>
          </a:p>
        </p:txBody>
      </p:sp>
      <p:sp>
        <p:nvSpPr>
          <p:cNvPr id="18" name="Text Box 17"/>
          <p:cNvSpPr txBox="1"/>
          <p:nvPr/>
        </p:nvSpPr>
        <p:spPr>
          <a:xfrm>
            <a:off x="1174750" y="215900"/>
            <a:ext cx="1812290" cy="368300"/>
          </a:xfrm>
          <a:prstGeom prst="rect">
            <a:avLst/>
          </a:prstGeom>
          <a:noFill/>
        </p:spPr>
        <p:txBody>
          <a:bodyPr wrap="none" rtlCol="0">
            <a:spAutoFit/>
          </a:bodyPr>
          <a:p>
            <a:r>
              <a:rPr lang="en-US"/>
              <a:t>Kung Pao Chicken</a:t>
            </a:r>
            <a:endParaRPr lang="en-US"/>
          </a:p>
        </p:txBody>
      </p:sp>
      <p:sp>
        <p:nvSpPr>
          <p:cNvPr id="19" name="Text Box 18"/>
          <p:cNvSpPr txBox="1"/>
          <p:nvPr/>
        </p:nvSpPr>
        <p:spPr>
          <a:xfrm>
            <a:off x="4495165" y="3478530"/>
            <a:ext cx="3279140" cy="1814830"/>
          </a:xfrm>
          <a:prstGeom prst="rect">
            <a:avLst/>
          </a:prstGeom>
          <a:noFill/>
        </p:spPr>
        <p:txBody>
          <a:bodyPr wrap="square" rtlCol="0" anchor="t">
            <a:spAutoFit/>
          </a:bodyPr>
          <a:p>
            <a:r>
              <a:rPr lang="en-US" sz="1400"/>
              <a:t>Sweet and sour pork (糖醋里脊 tángcù lǐjǐ) has a bright orange-red color, and a delicious sweet and sour taste. At the very beginning there was only sweet and sour pork, but to meet demands, there have been some developments on this dish. Now, the pork can be replaced with other ingredients like chicken, beef, or pork ribs.</a:t>
            </a:r>
            <a:endParaRPr lang="en-US" sz="1400"/>
          </a:p>
        </p:txBody>
      </p:sp>
      <p:sp>
        <p:nvSpPr>
          <p:cNvPr id="20" name="Text Box 19"/>
          <p:cNvSpPr txBox="1"/>
          <p:nvPr/>
        </p:nvSpPr>
        <p:spPr>
          <a:xfrm>
            <a:off x="4805680" y="215900"/>
            <a:ext cx="2916555" cy="368300"/>
          </a:xfrm>
          <a:prstGeom prst="rect">
            <a:avLst/>
          </a:prstGeom>
          <a:noFill/>
        </p:spPr>
        <p:txBody>
          <a:bodyPr wrap="none" rtlCol="0">
            <a:spAutoFit/>
          </a:bodyPr>
          <a:p>
            <a:r>
              <a:rPr lang="en-US"/>
              <a:t>Imperial Sweet and Sour Pork</a:t>
            </a:r>
            <a:endParaRPr lang="en-US"/>
          </a:p>
        </p:txBody>
      </p:sp>
      <p:sp>
        <p:nvSpPr>
          <p:cNvPr id="21" name="Text Box 20"/>
          <p:cNvSpPr txBox="1"/>
          <p:nvPr/>
        </p:nvSpPr>
        <p:spPr>
          <a:xfrm>
            <a:off x="8586470" y="3543935"/>
            <a:ext cx="2868295" cy="2461260"/>
          </a:xfrm>
          <a:prstGeom prst="rect">
            <a:avLst/>
          </a:prstGeom>
          <a:noFill/>
        </p:spPr>
        <p:txBody>
          <a:bodyPr wrap="square" rtlCol="0">
            <a:spAutoFit/>
          </a:bodyPr>
          <a:p>
            <a:r>
              <a:rPr lang="en-US" sz="1400"/>
              <a:t>Dumplings (饺子 jiǎozi) are a traditional food type that is widely popular, especially in North China. Chinese dumplings consist of minced meat and/or chopped vegetables wrapped in a thin dough skin. Popular fillings are minced pork, diced shrimp, ground chicken, beef, and vegetables. Dumplings can be cooked by boiling, steaming, or frying.</a:t>
            </a:r>
            <a:endParaRPr lang="en-US" sz="1400"/>
          </a:p>
        </p:txBody>
      </p:sp>
      <p:sp>
        <p:nvSpPr>
          <p:cNvPr id="22" name="Text Box 21"/>
          <p:cNvSpPr txBox="1"/>
          <p:nvPr/>
        </p:nvSpPr>
        <p:spPr>
          <a:xfrm>
            <a:off x="9063355" y="276860"/>
            <a:ext cx="1168400" cy="368300"/>
          </a:xfrm>
          <a:prstGeom prst="rect">
            <a:avLst/>
          </a:prstGeom>
          <a:noFill/>
        </p:spPr>
        <p:txBody>
          <a:bodyPr wrap="none" rtlCol="0">
            <a:spAutoFit/>
          </a:bodyPr>
          <a:p>
            <a:r>
              <a:rPr lang="en-US"/>
              <a:t>Dumplings</a:t>
            </a:r>
            <a:endParaRPr lang="en-US"/>
          </a:p>
        </p:txBody>
      </p:sp>
      <p:pic>
        <p:nvPicPr>
          <p:cNvPr id="3" name="Picture 2"/>
          <p:cNvPicPr>
            <a:picLocks noChangeAspect="1"/>
          </p:cNvPicPr>
          <p:nvPr/>
        </p:nvPicPr>
        <p:blipFill>
          <a:blip r:embed="rId2"/>
          <a:stretch>
            <a:fillRect/>
          </a:stretch>
        </p:blipFill>
        <p:spPr>
          <a:xfrm>
            <a:off x="739140" y="587375"/>
            <a:ext cx="2809875" cy="2680970"/>
          </a:xfrm>
          <a:prstGeom prst="rect">
            <a:avLst/>
          </a:prstGeom>
        </p:spPr>
      </p:pic>
      <p:pic>
        <p:nvPicPr>
          <p:cNvPr id="8" name="Picture 7"/>
          <p:cNvPicPr>
            <a:picLocks noChangeAspect="1"/>
          </p:cNvPicPr>
          <p:nvPr/>
        </p:nvPicPr>
        <p:blipFill>
          <a:blip r:embed="rId3"/>
          <a:stretch>
            <a:fillRect/>
          </a:stretch>
        </p:blipFill>
        <p:spPr>
          <a:xfrm>
            <a:off x="4808220" y="584200"/>
            <a:ext cx="2713355" cy="2725420"/>
          </a:xfrm>
          <a:prstGeom prst="rect">
            <a:avLst/>
          </a:prstGeom>
        </p:spPr>
      </p:pic>
      <p:pic>
        <p:nvPicPr>
          <p:cNvPr id="10" name="Picture 9"/>
          <p:cNvPicPr>
            <a:picLocks noChangeAspect="1"/>
          </p:cNvPicPr>
          <p:nvPr/>
        </p:nvPicPr>
        <p:blipFill>
          <a:blip r:embed="rId4"/>
          <a:stretch>
            <a:fillRect/>
          </a:stretch>
        </p:blipFill>
        <p:spPr>
          <a:xfrm>
            <a:off x="8729980" y="645160"/>
            <a:ext cx="2620645" cy="26638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Rectangles 4"/>
          <p:cNvSpPr/>
          <p:nvPr/>
        </p:nvSpPr>
        <p:spPr>
          <a:xfrm>
            <a:off x="492125" y="93980"/>
            <a:ext cx="3303905" cy="5937885"/>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Rectangles 5"/>
          <p:cNvSpPr/>
          <p:nvPr/>
        </p:nvSpPr>
        <p:spPr>
          <a:xfrm>
            <a:off x="4408170" y="93345"/>
            <a:ext cx="3462655" cy="5938520"/>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Rectangles 6"/>
          <p:cNvSpPr/>
          <p:nvPr/>
        </p:nvSpPr>
        <p:spPr>
          <a:xfrm>
            <a:off x="8385175" y="93980"/>
            <a:ext cx="3303905" cy="5938520"/>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07" name="Content Placeholder 106"/>
          <p:cNvPicPr>
            <a:picLocks noChangeAspect="1"/>
          </p:cNvPicPr>
          <p:nvPr>
            <p:ph sz="half" idx="1"/>
          </p:nvPr>
        </p:nvPicPr>
        <p:blipFill>
          <a:blip r:embed="rId1"/>
          <a:stretch>
            <a:fillRect/>
          </a:stretch>
        </p:blipFill>
        <p:spPr>
          <a:xfrm>
            <a:off x="5245735" y="6144895"/>
            <a:ext cx="1504950" cy="803275"/>
          </a:xfrm>
          <a:prstGeom prst="rect">
            <a:avLst/>
          </a:prstGeom>
          <a:noFill/>
          <a:ln w="9525">
            <a:noFill/>
          </a:ln>
        </p:spPr>
      </p:pic>
      <p:sp>
        <p:nvSpPr>
          <p:cNvPr id="17" name="Text Box 16"/>
          <p:cNvSpPr txBox="1"/>
          <p:nvPr/>
        </p:nvSpPr>
        <p:spPr>
          <a:xfrm>
            <a:off x="592455" y="3478530"/>
            <a:ext cx="3103245" cy="1383665"/>
          </a:xfrm>
          <a:prstGeom prst="rect">
            <a:avLst/>
          </a:prstGeom>
          <a:noFill/>
        </p:spPr>
        <p:txBody>
          <a:bodyPr wrap="square" rtlCol="0">
            <a:spAutoFit/>
          </a:bodyPr>
          <a:p>
            <a:r>
              <a:rPr lang="en-US" sz="1400"/>
              <a:t>The classic fish taco—grilled or fried white fish (such as cod or mahi-mahi), shredded cabbage, crema, pico de gallo, and a squirt of lime all nestled into a double layer of corn tortillas—originated in Baja, California.</a:t>
            </a:r>
            <a:endParaRPr lang="en-US" sz="1400"/>
          </a:p>
        </p:txBody>
      </p:sp>
      <p:sp>
        <p:nvSpPr>
          <p:cNvPr id="18" name="Text Box 17"/>
          <p:cNvSpPr txBox="1"/>
          <p:nvPr/>
        </p:nvSpPr>
        <p:spPr>
          <a:xfrm>
            <a:off x="1174750" y="215900"/>
            <a:ext cx="1953895" cy="368300"/>
          </a:xfrm>
          <a:prstGeom prst="rect">
            <a:avLst/>
          </a:prstGeom>
          <a:noFill/>
        </p:spPr>
        <p:txBody>
          <a:bodyPr wrap="none" rtlCol="0">
            <a:spAutoFit/>
          </a:bodyPr>
          <a:p>
            <a:r>
              <a:rPr lang="en-US"/>
              <a:t>California Fish Taco</a:t>
            </a:r>
            <a:endParaRPr lang="en-US"/>
          </a:p>
        </p:txBody>
      </p:sp>
      <p:sp>
        <p:nvSpPr>
          <p:cNvPr id="19" name="Text Box 18"/>
          <p:cNvSpPr txBox="1"/>
          <p:nvPr/>
        </p:nvSpPr>
        <p:spPr>
          <a:xfrm>
            <a:off x="4495165" y="3478530"/>
            <a:ext cx="3279140" cy="1599565"/>
          </a:xfrm>
          <a:prstGeom prst="rect">
            <a:avLst/>
          </a:prstGeom>
          <a:noFill/>
        </p:spPr>
        <p:txBody>
          <a:bodyPr wrap="square" rtlCol="0" anchor="t">
            <a:spAutoFit/>
          </a:bodyPr>
          <a:p>
            <a:r>
              <a:rPr lang="en-US" sz="1400"/>
              <a:t>Nothing screams "New England" more than sweet lobster chunks, especially when they're baked into a delicious plate of mac and cheese.</a:t>
            </a:r>
            <a:endParaRPr lang="en-US" sz="1400"/>
          </a:p>
          <a:p>
            <a:endParaRPr lang="en-US" sz="1400"/>
          </a:p>
          <a:p>
            <a:r>
              <a:rPr lang="en-US" sz="1400"/>
              <a:t>And if you love this cheesy dish, don't miss these Amazing Mac-and-Cheese</a:t>
            </a:r>
            <a:endParaRPr lang="en-US" sz="1400"/>
          </a:p>
        </p:txBody>
      </p:sp>
      <p:sp>
        <p:nvSpPr>
          <p:cNvPr id="20" name="Text Box 19"/>
          <p:cNvSpPr txBox="1"/>
          <p:nvPr/>
        </p:nvSpPr>
        <p:spPr>
          <a:xfrm>
            <a:off x="4805680" y="215900"/>
            <a:ext cx="2449830" cy="368300"/>
          </a:xfrm>
          <a:prstGeom prst="rect">
            <a:avLst/>
          </a:prstGeom>
          <a:noFill/>
        </p:spPr>
        <p:txBody>
          <a:bodyPr wrap="none" rtlCol="0">
            <a:spAutoFit/>
          </a:bodyPr>
          <a:p>
            <a:r>
              <a:rPr lang="en-US"/>
              <a:t>Lobster Mac and Cheese</a:t>
            </a:r>
            <a:endParaRPr lang="en-US"/>
          </a:p>
        </p:txBody>
      </p:sp>
      <p:sp>
        <p:nvSpPr>
          <p:cNvPr id="21" name="Text Box 20"/>
          <p:cNvSpPr txBox="1"/>
          <p:nvPr/>
        </p:nvSpPr>
        <p:spPr>
          <a:xfrm>
            <a:off x="8586470" y="3543935"/>
            <a:ext cx="2868295" cy="1168400"/>
          </a:xfrm>
          <a:prstGeom prst="rect">
            <a:avLst/>
          </a:prstGeom>
          <a:noFill/>
        </p:spPr>
        <p:txBody>
          <a:bodyPr wrap="square" rtlCol="0">
            <a:spAutoFit/>
          </a:bodyPr>
          <a:p>
            <a:r>
              <a:rPr lang="en-US" sz="1400"/>
              <a:t>Poke bowls are a common trend now, but Hawaiian people have been enjoying poke bowls for years. And with all of those delicious flavors, we don't blame them!</a:t>
            </a:r>
            <a:endParaRPr lang="en-US" sz="1400"/>
          </a:p>
        </p:txBody>
      </p:sp>
      <p:sp>
        <p:nvSpPr>
          <p:cNvPr id="22" name="Text Box 21"/>
          <p:cNvSpPr txBox="1"/>
          <p:nvPr/>
        </p:nvSpPr>
        <p:spPr>
          <a:xfrm>
            <a:off x="9063355" y="257810"/>
            <a:ext cx="1478915" cy="368300"/>
          </a:xfrm>
          <a:prstGeom prst="rect">
            <a:avLst/>
          </a:prstGeom>
          <a:noFill/>
        </p:spPr>
        <p:txBody>
          <a:bodyPr wrap="none" rtlCol="0">
            <a:spAutoFit/>
          </a:bodyPr>
          <a:p>
            <a:r>
              <a:rPr lang="en-US"/>
              <a:t>Hawaian Poke</a:t>
            </a:r>
            <a:endParaRPr lang="en-US"/>
          </a:p>
        </p:txBody>
      </p:sp>
      <p:pic>
        <p:nvPicPr>
          <p:cNvPr id="2" name="Picture 1"/>
          <p:cNvPicPr>
            <a:picLocks noChangeAspect="1"/>
          </p:cNvPicPr>
          <p:nvPr/>
        </p:nvPicPr>
        <p:blipFill>
          <a:blip r:embed="rId2"/>
          <a:stretch>
            <a:fillRect/>
          </a:stretch>
        </p:blipFill>
        <p:spPr>
          <a:xfrm>
            <a:off x="738505" y="645160"/>
            <a:ext cx="2811145" cy="2640965"/>
          </a:xfrm>
          <a:prstGeom prst="rect">
            <a:avLst/>
          </a:prstGeom>
        </p:spPr>
      </p:pic>
      <p:pic>
        <p:nvPicPr>
          <p:cNvPr id="9" name="Picture 8"/>
          <p:cNvPicPr>
            <a:picLocks noChangeAspect="1"/>
          </p:cNvPicPr>
          <p:nvPr/>
        </p:nvPicPr>
        <p:blipFill>
          <a:blip r:embed="rId3"/>
          <a:stretch>
            <a:fillRect/>
          </a:stretch>
        </p:blipFill>
        <p:spPr>
          <a:xfrm>
            <a:off x="4761865" y="659765"/>
            <a:ext cx="2682875" cy="2651760"/>
          </a:xfrm>
          <a:prstGeom prst="rect">
            <a:avLst/>
          </a:prstGeom>
        </p:spPr>
      </p:pic>
      <p:pic>
        <p:nvPicPr>
          <p:cNvPr id="12" name="Picture 11"/>
          <p:cNvPicPr>
            <a:picLocks noChangeAspect="1"/>
          </p:cNvPicPr>
          <p:nvPr/>
        </p:nvPicPr>
        <p:blipFill>
          <a:blip r:embed="rId4"/>
          <a:stretch>
            <a:fillRect/>
          </a:stretch>
        </p:blipFill>
        <p:spPr>
          <a:xfrm>
            <a:off x="8621395" y="619125"/>
            <a:ext cx="2875915" cy="26936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Rectangles 4"/>
          <p:cNvSpPr/>
          <p:nvPr/>
        </p:nvSpPr>
        <p:spPr>
          <a:xfrm>
            <a:off x="492125" y="93980"/>
            <a:ext cx="3303905" cy="5937885"/>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Rectangles 5"/>
          <p:cNvSpPr/>
          <p:nvPr/>
        </p:nvSpPr>
        <p:spPr>
          <a:xfrm>
            <a:off x="4408170" y="93345"/>
            <a:ext cx="3462655" cy="5938520"/>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Rectangles 6"/>
          <p:cNvSpPr/>
          <p:nvPr/>
        </p:nvSpPr>
        <p:spPr>
          <a:xfrm>
            <a:off x="8385175" y="93980"/>
            <a:ext cx="3303905" cy="5938520"/>
          </a:xfrm>
          <a:prstGeom prst="rect">
            <a:avLst/>
          </a:prstGeom>
          <a:noFill/>
          <a:ln w="762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07" name="Content Placeholder 106"/>
          <p:cNvPicPr>
            <a:picLocks noChangeAspect="1"/>
          </p:cNvPicPr>
          <p:nvPr>
            <p:ph sz="half" idx="1"/>
          </p:nvPr>
        </p:nvPicPr>
        <p:blipFill>
          <a:blip r:embed="rId1"/>
          <a:stretch>
            <a:fillRect/>
          </a:stretch>
        </p:blipFill>
        <p:spPr>
          <a:xfrm>
            <a:off x="5245735" y="6144895"/>
            <a:ext cx="1504950" cy="803275"/>
          </a:xfrm>
          <a:prstGeom prst="rect">
            <a:avLst/>
          </a:prstGeom>
          <a:noFill/>
          <a:ln w="9525">
            <a:noFill/>
          </a:ln>
        </p:spPr>
      </p:pic>
      <p:sp>
        <p:nvSpPr>
          <p:cNvPr id="17" name="Text Box 16"/>
          <p:cNvSpPr txBox="1"/>
          <p:nvPr/>
        </p:nvSpPr>
        <p:spPr>
          <a:xfrm>
            <a:off x="592455" y="3478530"/>
            <a:ext cx="3103245" cy="1383665"/>
          </a:xfrm>
          <a:prstGeom prst="rect">
            <a:avLst/>
          </a:prstGeom>
          <a:noFill/>
        </p:spPr>
        <p:txBody>
          <a:bodyPr wrap="square" rtlCol="0">
            <a:spAutoFit/>
          </a:bodyPr>
          <a:p>
            <a:r>
              <a:rPr lang="en-US" sz="1400"/>
              <a:t>Butter chicken is mouth-watering, tender chicken, cooked in a spiced tomato sauce. It’s traditionally cooked in a tandoor (a cylindrical clay or metal oven). Order this rich authentic Indian Butter Chicken Now</a:t>
            </a:r>
            <a:endParaRPr lang="en-US" sz="1400"/>
          </a:p>
        </p:txBody>
      </p:sp>
      <p:sp>
        <p:nvSpPr>
          <p:cNvPr id="18" name="Text Box 17"/>
          <p:cNvSpPr txBox="1"/>
          <p:nvPr/>
        </p:nvSpPr>
        <p:spPr>
          <a:xfrm>
            <a:off x="1174750" y="215900"/>
            <a:ext cx="1541145" cy="368300"/>
          </a:xfrm>
          <a:prstGeom prst="rect">
            <a:avLst/>
          </a:prstGeom>
          <a:noFill/>
        </p:spPr>
        <p:txBody>
          <a:bodyPr wrap="none" rtlCol="0">
            <a:spAutoFit/>
          </a:bodyPr>
          <a:p>
            <a:r>
              <a:rPr lang="en-US"/>
              <a:t>Butter Chicken</a:t>
            </a:r>
            <a:endParaRPr lang="en-US"/>
          </a:p>
        </p:txBody>
      </p:sp>
      <p:sp>
        <p:nvSpPr>
          <p:cNvPr id="19" name="Text Box 18"/>
          <p:cNvSpPr txBox="1"/>
          <p:nvPr/>
        </p:nvSpPr>
        <p:spPr>
          <a:xfrm>
            <a:off x="4648200" y="3478530"/>
            <a:ext cx="2980055" cy="2461260"/>
          </a:xfrm>
          <a:prstGeom prst="rect">
            <a:avLst/>
          </a:prstGeom>
          <a:noFill/>
        </p:spPr>
        <p:txBody>
          <a:bodyPr wrap="square" rtlCol="0" anchor="t">
            <a:spAutoFit/>
          </a:bodyPr>
          <a:p>
            <a:r>
              <a:rPr lang="en-US" sz="1400"/>
              <a:t>Aloo Gobi is a dry, vegan Indian dish, made with potatoes (aloo), cauliflower (gobi), and Indian spices. It has a warm, yellow-orange color, because it uses a staple in Indian dishes: turmeric.</a:t>
            </a:r>
            <a:endParaRPr lang="en-US" sz="1400"/>
          </a:p>
          <a:p>
            <a:endParaRPr lang="en-US" sz="1400"/>
          </a:p>
          <a:p>
            <a:r>
              <a:rPr lang="en-US" sz="1400"/>
              <a:t>Aloo Gobi occasionally contains kalonji and curry leaves as well. Other common ingredients include garlic, ginger, onion, coriander stalks, tomato, peas, and cumin. </a:t>
            </a:r>
            <a:endParaRPr lang="en-US" sz="1400"/>
          </a:p>
        </p:txBody>
      </p:sp>
      <p:sp>
        <p:nvSpPr>
          <p:cNvPr id="20" name="Text Box 19"/>
          <p:cNvSpPr txBox="1"/>
          <p:nvPr/>
        </p:nvSpPr>
        <p:spPr>
          <a:xfrm>
            <a:off x="5607050" y="234315"/>
            <a:ext cx="1097915" cy="368300"/>
          </a:xfrm>
          <a:prstGeom prst="rect">
            <a:avLst/>
          </a:prstGeom>
          <a:noFill/>
        </p:spPr>
        <p:txBody>
          <a:bodyPr wrap="none" rtlCol="0">
            <a:spAutoFit/>
          </a:bodyPr>
          <a:p>
            <a:pPr algn="l"/>
            <a:r>
              <a:rPr lang="en-US">
                <a:sym typeface="+mn-ea"/>
              </a:rPr>
              <a:t>Aloo Gobi</a:t>
            </a:r>
            <a:endParaRPr lang="en-US"/>
          </a:p>
        </p:txBody>
      </p:sp>
      <p:sp>
        <p:nvSpPr>
          <p:cNvPr id="21" name="Text Box 20"/>
          <p:cNvSpPr txBox="1"/>
          <p:nvPr/>
        </p:nvSpPr>
        <p:spPr>
          <a:xfrm>
            <a:off x="8586470" y="3543935"/>
            <a:ext cx="2868295" cy="2461260"/>
          </a:xfrm>
          <a:prstGeom prst="rect">
            <a:avLst/>
          </a:prstGeom>
          <a:noFill/>
        </p:spPr>
        <p:txBody>
          <a:bodyPr wrap="square" rtlCol="0">
            <a:spAutoFit/>
          </a:bodyPr>
          <a:p>
            <a:r>
              <a:rPr lang="en-US" sz="1400"/>
              <a:t>f you’ve never experienced good naan bread, your life has been much less delicious than it could be.</a:t>
            </a:r>
            <a:endParaRPr lang="en-US" sz="1400"/>
          </a:p>
          <a:p>
            <a:r>
              <a:rPr lang="en-US" sz="1400"/>
              <a:t>Naan is a leavened, oven-baked flatbread. You normally serve Naan with all meals.This bread is the perfect combination of chewy and crispy, buttery and garlicky. It’s exactly what every Indian dish needs to complement the otherwise bright and intense flavors.</a:t>
            </a:r>
            <a:endParaRPr lang="en-US" sz="1400"/>
          </a:p>
        </p:txBody>
      </p:sp>
      <p:sp>
        <p:nvSpPr>
          <p:cNvPr id="22" name="Text Box 21"/>
          <p:cNvSpPr txBox="1"/>
          <p:nvPr/>
        </p:nvSpPr>
        <p:spPr>
          <a:xfrm>
            <a:off x="9063355" y="257810"/>
            <a:ext cx="1264285" cy="368300"/>
          </a:xfrm>
          <a:prstGeom prst="rect">
            <a:avLst/>
          </a:prstGeom>
          <a:noFill/>
        </p:spPr>
        <p:txBody>
          <a:bodyPr wrap="none" rtlCol="0">
            <a:spAutoFit/>
          </a:bodyPr>
          <a:p>
            <a:r>
              <a:rPr lang="en-US"/>
              <a:t>Naan Bread</a:t>
            </a:r>
            <a:endParaRPr lang="en-US"/>
          </a:p>
        </p:txBody>
      </p:sp>
      <p:pic>
        <p:nvPicPr>
          <p:cNvPr id="3" name="Picture 2"/>
          <p:cNvPicPr>
            <a:picLocks noChangeAspect="1"/>
          </p:cNvPicPr>
          <p:nvPr/>
        </p:nvPicPr>
        <p:blipFill>
          <a:blip r:embed="rId2"/>
          <a:stretch>
            <a:fillRect/>
          </a:stretch>
        </p:blipFill>
        <p:spPr>
          <a:xfrm>
            <a:off x="710565" y="659765"/>
            <a:ext cx="2941955" cy="2447290"/>
          </a:xfrm>
          <a:prstGeom prst="rect">
            <a:avLst/>
          </a:prstGeom>
        </p:spPr>
      </p:pic>
      <p:pic>
        <p:nvPicPr>
          <p:cNvPr id="8" name="Picture 7"/>
          <p:cNvPicPr>
            <a:picLocks noChangeAspect="1"/>
          </p:cNvPicPr>
          <p:nvPr/>
        </p:nvPicPr>
        <p:blipFill>
          <a:blip r:embed="rId3"/>
          <a:stretch>
            <a:fillRect/>
          </a:stretch>
        </p:blipFill>
        <p:spPr>
          <a:xfrm>
            <a:off x="4701540" y="626110"/>
            <a:ext cx="2870835" cy="2667635"/>
          </a:xfrm>
          <a:prstGeom prst="rect">
            <a:avLst/>
          </a:prstGeom>
        </p:spPr>
      </p:pic>
      <p:pic>
        <p:nvPicPr>
          <p:cNvPr id="11" name="Picture 10"/>
          <p:cNvPicPr>
            <a:picLocks noChangeAspect="1"/>
          </p:cNvPicPr>
          <p:nvPr/>
        </p:nvPicPr>
        <p:blipFill>
          <a:blip r:embed="rId4"/>
          <a:stretch>
            <a:fillRect/>
          </a:stretch>
        </p:blipFill>
        <p:spPr>
          <a:xfrm>
            <a:off x="8660130" y="626110"/>
            <a:ext cx="2682875" cy="26149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Rectangles 4"/>
          <p:cNvSpPr/>
          <p:nvPr/>
        </p:nvSpPr>
        <p:spPr>
          <a:xfrm>
            <a:off x="492125" y="93980"/>
            <a:ext cx="3303905" cy="5937885"/>
          </a:xfrm>
          <a:prstGeom prst="rect">
            <a:avLst/>
          </a:prstGeom>
          <a:noFill/>
          <a:ln w="76200">
            <a:solidFill>
              <a:srgbClr val="0070C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Rectangles 5"/>
          <p:cNvSpPr/>
          <p:nvPr/>
        </p:nvSpPr>
        <p:spPr>
          <a:xfrm>
            <a:off x="4408170" y="93345"/>
            <a:ext cx="3462655" cy="5938520"/>
          </a:xfrm>
          <a:prstGeom prst="rect">
            <a:avLst/>
          </a:prstGeom>
          <a:noFill/>
          <a:ln w="76200">
            <a:solidFill>
              <a:srgbClr val="0070C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Rectangles 6"/>
          <p:cNvSpPr/>
          <p:nvPr/>
        </p:nvSpPr>
        <p:spPr>
          <a:xfrm>
            <a:off x="8385175" y="93980"/>
            <a:ext cx="3303905" cy="5938520"/>
          </a:xfrm>
          <a:prstGeom prst="rect">
            <a:avLst/>
          </a:prstGeom>
          <a:noFill/>
          <a:ln w="76200">
            <a:solidFill>
              <a:srgbClr val="0070C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07" name="Content Placeholder 106"/>
          <p:cNvPicPr>
            <a:picLocks noChangeAspect="1"/>
          </p:cNvPicPr>
          <p:nvPr>
            <p:ph sz="half" idx="1"/>
          </p:nvPr>
        </p:nvPicPr>
        <p:blipFill>
          <a:blip r:embed="rId1"/>
          <a:stretch>
            <a:fillRect/>
          </a:stretch>
        </p:blipFill>
        <p:spPr>
          <a:xfrm>
            <a:off x="5245735" y="6144895"/>
            <a:ext cx="1504950" cy="803275"/>
          </a:xfrm>
          <a:prstGeom prst="rect">
            <a:avLst/>
          </a:prstGeom>
          <a:noFill/>
          <a:ln w="9525">
            <a:noFill/>
          </a:ln>
        </p:spPr>
      </p:pic>
      <p:sp>
        <p:nvSpPr>
          <p:cNvPr id="17" name="Text Box 16"/>
          <p:cNvSpPr txBox="1"/>
          <p:nvPr/>
        </p:nvSpPr>
        <p:spPr>
          <a:xfrm>
            <a:off x="592455" y="3478530"/>
            <a:ext cx="3103245" cy="1383665"/>
          </a:xfrm>
          <a:prstGeom prst="rect">
            <a:avLst/>
          </a:prstGeom>
          <a:noFill/>
        </p:spPr>
        <p:txBody>
          <a:bodyPr wrap="square" rtlCol="0">
            <a:spAutoFit/>
          </a:bodyPr>
          <a:p>
            <a:r>
              <a:rPr lang="en-US" sz="1400"/>
              <a:t>Butter chicken is mouth-watering, tender chicken, cooked in a spiced tomato sauce. It’s traditionally cooked in a tandoor (a cylindrical clay or metal oven). Order this rich authentic Indian Butter Chicken Now</a:t>
            </a:r>
            <a:endParaRPr lang="en-US" sz="1400"/>
          </a:p>
        </p:txBody>
      </p:sp>
      <p:sp>
        <p:nvSpPr>
          <p:cNvPr id="18" name="Text Box 17"/>
          <p:cNvSpPr txBox="1"/>
          <p:nvPr/>
        </p:nvSpPr>
        <p:spPr>
          <a:xfrm>
            <a:off x="1174750" y="215900"/>
            <a:ext cx="1541145" cy="368300"/>
          </a:xfrm>
          <a:prstGeom prst="rect">
            <a:avLst/>
          </a:prstGeom>
          <a:noFill/>
        </p:spPr>
        <p:txBody>
          <a:bodyPr wrap="none" rtlCol="0">
            <a:spAutoFit/>
          </a:bodyPr>
          <a:p>
            <a:r>
              <a:rPr lang="en-US"/>
              <a:t>Butter Chicken</a:t>
            </a:r>
            <a:endParaRPr lang="en-US"/>
          </a:p>
        </p:txBody>
      </p:sp>
      <p:sp>
        <p:nvSpPr>
          <p:cNvPr id="19" name="Text Box 18"/>
          <p:cNvSpPr txBox="1"/>
          <p:nvPr/>
        </p:nvSpPr>
        <p:spPr>
          <a:xfrm>
            <a:off x="4648200" y="3478530"/>
            <a:ext cx="2980055" cy="2461260"/>
          </a:xfrm>
          <a:prstGeom prst="rect">
            <a:avLst/>
          </a:prstGeom>
          <a:noFill/>
        </p:spPr>
        <p:txBody>
          <a:bodyPr wrap="square" rtlCol="0" anchor="t">
            <a:spAutoFit/>
          </a:bodyPr>
          <a:p>
            <a:r>
              <a:rPr lang="en-US" sz="1400"/>
              <a:t>Aloo Gobi is a dry, vegan Indian dish, made with potatoes (aloo), cauliflower (gobi), and Indian spices. It has a warm, yellow-orange color, because it uses a staple in Indian dishes: turmeric.</a:t>
            </a:r>
            <a:endParaRPr lang="en-US" sz="1400"/>
          </a:p>
          <a:p>
            <a:endParaRPr lang="en-US" sz="1400"/>
          </a:p>
          <a:p>
            <a:r>
              <a:rPr lang="en-US" sz="1400"/>
              <a:t>Aloo Gobi occasionally contains kalonji and curry leaves as well. Other common ingredients include garlic, ginger, onion, coriander stalks, tomato, peas, and cumin. </a:t>
            </a:r>
            <a:endParaRPr lang="en-US" sz="1400"/>
          </a:p>
        </p:txBody>
      </p:sp>
      <p:sp>
        <p:nvSpPr>
          <p:cNvPr id="20" name="Text Box 19"/>
          <p:cNvSpPr txBox="1"/>
          <p:nvPr/>
        </p:nvSpPr>
        <p:spPr>
          <a:xfrm>
            <a:off x="5607050" y="234315"/>
            <a:ext cx="1097915" cy="368300"/>
          </a:xfrm>
          <a:prstGeom prst="rect">
            <a:avLst/>
          </a:prstGeom>
          <a:noFill/>
        </p:spPr>
        <p:txBody>
          <a:bodyPr wrap="none" rtlCol="0">
            <a:spAutoFit/>
          </a:bodyPr>
          <a:p>
            <a:pPr algn="l"/>
            <a:r>
              <a:rPr lang="en-US">
                <a:sym typeface="+mn-ea"/>
              </a:rPr>
              <a:t>Aloo Gobi</a:t>
            </a:r>
            <a:endParaRPr lang="en-US"/>
          </a:p>
        </p:txBody>
      </p:sp>
      <p:sp>
        <p:nvSpPr>
          <p:cNvPr id="21" name="Text Box 20"/>
          <p:cNvSpPr txBox="1"/>
          <p:nvPr/>
        </p:nvSpPr>
        <p:spPr>
          <a:xfrm>
            <a:off x="8586470" y="3543935"/>
            <a:ext cx="2868295" cy="2461260"/>
          </a:xfrm>
          <a:prstGeom prst="rect">
            <a:avLst/>
          </a:prstGeom>
          <a:noFill/>
        </p:spPr>
        <p:txBody>
          <a:bodyPr wrap="square" rtlCol="0">
            <a:spAutoFit/>
          </a:bodyPr>
          <a:p>
            <a:r>
              <a:rPr lang="en-US" sz="1400"/>
              <a:t>f you’ve never experienced good naan bread, your life has been much less delicious than it could be.</a:t>
            </a:r>
            <a:endParaRPr lang="en-US" sz="1400"/>
          </a:p>
          <a:p>
            <a:r>
              <a:rPr lang="en-US" sz="1400"/>
              <a:t>Naan is a leavened, oven-baked flatbread. You normally serve Naan with all meals.This bread is the perfect combination of chewy and crispy, buttery and garlicky. It’s exactly what every Indian dish needs to complement the otherwise bright and intense flavors.</a:t>
            </a:r>
            <a:endParaRPr lang="en-US" sz="1400"/>
          </a:p>
        </p:txBody>
      </p:sp>
      <p:sp>
        <p:nvSpPr>
          <p:cNvPr id="22" name="Text Box 21"/>
          <p:cNvSpPr txBox="1"/>
          <p:nvPr/>
        </p:nvSpPr>
        <p:spPr>
          <a:xfrm>
            <a:off x="9063355" y="257810"/>
            <a:ext cx="1264285" cy="368300"/>
          </a:xfrm>
          <a:prstGeom prst="rect">
            <a:avLst/>
          </a:prstGeom>
          <a:noFill/>
        </p:spPr>
        <p:txBody>
          <a:bodyPr wrap="none" rtlCol="0">
            <a:spAutoFit/>
          </a:bodyPr>
          <a:p>
            <a:r>
              <a:rPr lang="en-US"/>
              <a:t>Naan Bread</a:t>
            </a:r>
            <a:endParaRPr lang="en-US"/>
          </a:p>
        </p:txBody>
      </p:sp>
      <p:pic>
        <p:nvPicPr>
          <p:cNvPr id="3" name="Picture 2"/>
          <p:cNvPicPr>
            <a:picLocks noChangeAspect="1"/>
          </p:cNvPicPr>
          <p:nvPr/>
        </p:nvPicPr>
        <p:blipFill>
          <a:blip r:embed="rId2"/>
          <a:stretch>
            <a:fillRect/>
          </a:stretch>
        </p:blipFill>
        <p:spPr>
          <a:xfrm>
            <a:off x="710565" y="659765"/>
            <a:ext cx="2941955" cy="2447290"/>
          </a:xfrm>
          <a:prstGeom prst="rect">
            <a:avLst/>
          </a:prstGeom>
        </p:spPr>
      </p:pic>
      <p:pic>
        <p:nvPicPr>
          <p:cNvPr id="8" name="Picture 7"/>
          <p:cNvPicPr>
            <a:picLocks noChangeAspect="1"/>
          </p:cNvPicPr>
          <p:nvPr/>
        </p:nvPicPr>
        <p:blipFill>
          <a:blip r:embed="rId3"/>
          <a:stretch>
            <a:fillRect/>
          </a:stretch>
        </p:blipFill>
        <p:spPr>
          <a:xfrm>
            <a:off x="4701540" y="626110"/>
            <a:ext cx="2870835" cy="2667635"/>
          </a:xfrm>
          <a:prstGeom prst="rect">
            <a:avLst/>
          </a:prstGeom>
        </p:spPr>
      </p:pic>
      <p:pic>
        <p:nvPicPr>
          <p:cNvPr id="11" name="Picture 10"/>
          <p:cNvPicPr>
            <a:picLocks noChangeAspect="1"/>
          </p:cNvPicPr>
          <p:nvPr/>
        </p:nvPicPr>
        <p:blipFill>
          <a:blip r:embed="rId4"/>
          <a:stretch>
            <a:fillRect/>
          </a:stretch>
        </p:blipFill>
        <p:spPr>
          <a:xfrm>
            <a:off x="8660130" y="626110"/>
            <a:ext cx="2682875" cy="261493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5302</Words>
  <Application>WPS Presentation</Application>
  <PresentationFormat>Widescreen</PresentationFormat>
  <Paragraphs>82</Paragraphs>
  <Slides>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8</vt:i4>
      </vt:variant>
    </vt:vector>
  </HeadingPairs>
  <TitlesOfParts>
    <vt:vector size="16" baseType="lpstr">
      <vt:lpstr>Arial</vt:lpstr>
      <vt:lpstr>SimSun</vt:lpstr>
      <vt:lpstr>Wingdings</vt:lpstr>
      <vt:lpstr>Calibri Light</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ronsu</cp:lastModifiedBy>
  <cp:revision>2</cp:revision>
  <dcterms:created xsi:type="dcterms:W3CDTF">2022-06-04T03:33:13Z</dcterms:created>
  <dcterms:modified xsi:type="dcterms:W3CDTF">2022-06-04T03:43:48Z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07D4B9AEFB944D88A3946A49DDBE6DEC</vt:lpwstr>
  </property>
  <property fmtid="{D5CDD505-2E9C-101B-9397-08002B2CF9AE}" pid="3" name="KSOProductBuildVer">
    <vt:lpwstr>1033-11.2.0.10265</vt:lpwstr>
  </property>
</Properties>
</file>

<file path=docProps/thumbnail.jpeg>
</file>